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b5a8e93de84d2c" /><Relationship Type="http://schemas.openxmlformats.org/officeDocument/2006/relationships/extended-properties" Target="/docProps/app.xml" Id="R66c66c8074a0428c" /><Relationship Type="http://schemas.openxmlformats.org/officeDocument/2006/relationships/officeDocument" Target="/ppt/presentation.xml" Id="R17105591247747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cbb64afe9540fc"/>
  </p:sldMasterIdLst>
  <p:notesMasterIdLst>
    <p:notesMasterId xmlns:r="http://schemas.openxmlformats.org/officeDocument/2006/relationships" r:id="R028ae9435c8245c2"/>
  </p:notesMasterIdLst>
  <p:sldIdLst>
    <p:sldId xmlns:r="http://schemas.openxmlformats.org/officeDocument/2006/relationships" id="256" r:id="Red5c4de9708e4b46"/>
    <p:sldId xmlns:r="http://schemas.openxmlformats.org/officeDocument/2006/relationships" id="257" r:id="Rf22ddbebb1c242e1"/>
    <p:sldId xmlns:r="http://schemas.openxmlformats.org/officeDocument/2006/relationships" id="258" r:id="Ra776761d75ac40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bacc5b6a74e24dab"/><Relationship Type="http://schemas.openxmlformats.org/officeDocument/2006/relationships/slideMaster" Target="/ppt/slideMasters/slideMaster1.xml" Id="Rbccbb64afe9540fc"/><Relationship Type="http://schemas.openxmlformats.org/officeDocument/2006/relationships/notesMaster" Target="/ppt/notesMasters/notesMaster1.xml" Id="R028ae9435c8245c2"/><Relationship Type="http://schemas.openxmlformats.org/officeDocument/2006/relationships/presProps" Target="/ppt/presProps.xml" Id="Recd4c8fb856a4e9b"/><Relationship Type="http://schemas.openxmlformats.org/officeDocument/2006/relationships/tableStyles" Target="/ppt/tableStyles.xml" Id="R55df16556cfa435b"/><Relationship Type="http://schemas.openxmlformats.org/officeDocument/2006/relationships/slide" Target="/ppt/slides/slide1.xml" Id="Red5c4de9708e4b46"/><Relationship Type="http://schemas.openxmlformats.org/officeDocument/2006/relationships/slide" Target="/ppt/slides/slide2.xml" Id="Rf22ddbebb1c242e1"/><Relationship Type="http://schemas.openxmlformats.org/officeDocument/2006/relationships/slide" Target="/ppt/slides/slide3.xml" Id="Ra776761d75ac40ba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4b1619b57c42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15e3355c18403b" /><Relationship Type="http://schemas.openxmlformats.org/officeDocument/2006/relationships/notesMaster" Target="/ppt/notesMasters/notesMaster1.xml" Id="R232292b27e694f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97153f3ee549ee" /><Relationship Type="http://schemas.openxmlformats.org/officeDocument/2006/relationships/notesMaster" Target="/ppt/notesMasters/notesMaster1.xml" Id="R8ba21eea1b4044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c8632a05b54dc4" /><Relationship Type="http://schemas.openxmlformats.org/officeDocument/2006/relationships/notesMaster" Target="/ppt/notesMasters/notesMaster1.xml" Id="R0a37a5ff47444e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6aad48211d4a06" /><Relationship Type="http://schemas.openxmlformats.org/officeDocument/2006/relationships/notesMaster" Target="/ppt/notesMasters/notesMaster1.xml" Id="R3b05b78f1e6648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735b7ccb1d4fed" /><Relationship Type="http://schemas.openxmlformats.org/officeDocument/2006/relationships/notesMaster" Target="/ppt/notesMasters/notesMaster1.xml" Id="R6c2b25d39acb40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Proposal prepared for the Summit’s People’s Choice Panel. No participant names or unconfirmed logistics are included.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Core framing based on the user’s verified Kashmir, Global Social Witnessing, and AI4Peace materials.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invitation for the opening-plenary audience vote. Mention that confirmed registered participants will facilitate and contribute in person. Do not present prospective partners as committed.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7d4538e31e4f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e951daa577496e" /><Relationship Type="http://schemas.openxmlformats.org/officeDocument/2006/relationships/slideLayout" Target="/ppt/slideLayouts/slideLayout1.xml" Id="R0ecae85f37974d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cae85f37974d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c7cd7d6674df1" /><Relationship Type="http://schemas.openxmlformats.org/officeDocument/2006/relationships/notesSlide" Target="/ppt/notesSlides/notesSlide1.xml" Id="R7a8ff42b4cfe46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2614347e84f57" /><Relationship Type="http://schemas.openxmlformats.org/officeDocument/2006/relationships/notesSlide" Target="/ppt/notesSlides/notesSlide2.xml" Id="Rfdf126df613b45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66f1e1fe046b8" /><Relationship Type="http://schemas.openxmlformats.org/officeDocument/2006/relationships/notesSlide" Target="/ppt/notesSlides/notesSlide3.xml" Id="R07cc23111b0241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9e949ea7d4c1e" /><Relationship Type="http://schemas.openxmlformats.org/officeDocument/2006/relationships/notesSlide" Target="/ppt/notesSlides/notesSlide4.xml" Id="R9931f029e86e4d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67980424a49c1" /><Relationship Type="http://schemas.openxmlformats.org/officeDocument/2006/relationships/notesSlide" Target="/ppt/notesSlides/notesSlide5.xml" Id="Ra6151866122e4e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0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04E33-62D6-4B33-AC03-5B43C2FA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9525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609CA-31E2-423E-A043-7CB25D63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99060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rPr>
              <a:t>PEOPLE’S CHOICE PANEL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D7472-5E43-4F72-9A7F-61D4D253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581150"/>
            <a:ext cx="9525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Global Social Witnessing</a:t>
            </a:r>
          </a:p>
          <a:p xmlns:a="http://schemas.openxmlformats.org/drawingml/2006/main">
            <a:pPr>
              <a:def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for Peace in South Asia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A2629-ADFC-4CD7-B558-7C1E5034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819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DCE8E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DCE8ED"/>
                </a:solidFill>
                <a:latin typeface="Bitstream Charter"/>
                <a:ea typeface="Bitstream Charter"/>
                <a:cs typeface="Bitstream Charter"/>
              </a:rPr>
              <a:t>A diaspora-led space for listening, relationship-building, and practical peacebuilding across India, Pakistan, Kashmir, and the wider global community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CF7C0-CB97-4AE4-BCC4-A47D612A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56260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Proposed by Rajkumar ‘Raju’ Suryakant Bhatt</a:t>
            </a:r>
          </a:p>
        </p:txBody>
      </p:sp>
    </p:spTree>
    <p:extLst>
      <p:ext uri="{BB962C8B-B14F-4D97-AF65-F5344CB8AC3E}">
        <p14:creationId xmlns:p14="http://schemas.microsoft.com/office/powerpoint/2010/main" val="8772321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CED5B-98E0-4BA1-B061-948C4584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38E7C8-0CE2-495E-A659-365FED52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WHY THIS SESSION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89C34F-460E-4A5D-87A6-D808EAF7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A difficult region needs a human-centered conversation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AE881-AA06-4FFA-80E4-5F5691E3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097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India–Pakistan tensions and the Kashmir conflict are often discussed through policy, security, or political frames. Those frames matter, but they do not by themselves create the conditions for trust.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293F5-88CE-4C1E-A375-EB7CD302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43250"/>
            <a:ext cx="10572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CE6DB-DE09-4DFB-8931-3AB14959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The gap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CCB16D-6DBE-4A69-91C1-A8D25B49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1000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681"/>
          </a:bodyPr>
          <a:lstStyle xmlns:a="http://schemas.openxmlformats.org/drawingml/2006/main"/>
          <a:p xmlns:a="http://schemas.openxmlformats.org/drawingml/2006/main">
            <a:pPr>
              <a:defRPr sz="21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Diaspora philanthropy has the reach and relationships to support peacebuilding, yet it needs formats that help people listen across inherited divisions before deciding what action to fund.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5E32E8-97CA-418D-B5F0-732F50C8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rPr>
              <a:t>Our proposal creates that space.</a:t>
            </a:r>
          </a:p>
        </p:txBody>
      </p:sp>
    </p:spTree>
    <p:extLst>
      <p:ext uri="{BB962C8B-B14F-4D97-AF65-F5344CB8AC3E}">
        <p14:creationId xmlns:p14="http://schemas.microsoft.com/office/powerpoint/2010/main" val="581989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CB97D4-7AD0-4D86-97C1-5939E6FC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96D07-185B-4BF1-BDB3-06C5DAF6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WHAT HAPPENS IN THE ROOM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50422-86F4-4CC5-AB06-C61690A9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The session turns listening into a shared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309E3-448B-4942-9B59-2EC44F29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52625"/>
            <a:ext cx="2209800" cy="2781300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D15142-946E-486F-A736-A7B67BD3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1717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845769-ED8C-4C96-8A2C-1C48B94E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28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Arrive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88184-FADC-42D7-8B6D-0F0343D3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09925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85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rPr>
              <a:t>A short grounding that helps participants notice their own assumptions and nervous-system responses.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D7A9F-9D1D-47DE-884C-85EB5F4A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952625"/>
            <a:ext cx="2209800" cy="2781300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BCDAB-5410-4944-A657-0960E3BD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717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2F818A-4B06-4450-B108-E9C7C21D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628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Witness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9A24A5-5AC7-4A0E-8EDF-F3A5B2DD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09925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85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EAF4F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EAF4F5"/>
                </a:solidFill>
                <a:latin typeface="Bitstream Charter"/>
                <a:ea typeface="Bitstream Charter"/>
                <a:cs typeface="Bitstream Charter"/>
              </a:rPr>
              <a:t>Guided sharing that centers lived experience without requiring participants to debate or defend identities.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53844-96BE-4A7A-B86C-131DB613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52625"/>
            <a:ext cx="2209800" cy="2781300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DA76F-0D60-4A79-97CD-05E29770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717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3236B-E3C0-4529-8B1C-7FD4098D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28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Connect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015B4-B2AE-411F-AF65-4534D631C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09925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rPr>
              <a:t>Small-group reflection on what diaspora philanthropy can responsibly support.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83F28F-496C-414C-AB1D-6CEF4F2F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1952625"/>
            <a:ext cx="2209800" cy="2781300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A7B4E6-6679-43A0-954C-6D4C2178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17170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20F88C-350B-4CF0-BC42-617755A9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28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Carry forward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6C69B-F314-45E0-8565-0AFDEAEF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209925"/>
            <a:ext cx="17907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rPr>
              <a:t>A practical next step for continued relationship-building, learning, or collaboration.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EF7A9F-7D16-4996-A511-CF224FE7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81625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652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The audience participates as a community of listeners, not only as spectators.</a:t>
            </a:r>
          </a:p>
        </p:txBody>
      </p:sp>
    </p:spTree>
    <p:extLst>
      <p:ext uri="{BB962C8B-B14F-4D97-AF65-F5344CB8AC3E}">
        <p14:creationId xmlns:p14="http://schemas.microsoft.com/office/powerpoint/2010/main" val="1469399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8840F-2065-4BE7-9EA7-73776BA5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A62FD-CBF0-4900-9847-557E6FAC3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WHO BELONGS IN THE SESSION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5FB52A-7619-475D-9A68-8394C2EA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The Summit itself becomes part of the conversation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7D7D5-DC54-4962-9437-D4EDE46D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09750"/>
            <a:ext cx="1057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The proposal is designed for registered Summit participants who are present in person, with particular value from people who are not already speaking elsewhere in the program.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779A9-D591-4631-B20C-20FED908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43250"/>
            <a:ext cx="30480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12304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F9320-3587-4C95-A291-8FD0C528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909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D6A84F"/>
                </a:solidFill>
                <a:latin typeface="Bitstream Charter"/>
                <a:ea typeface="Bitstream Charter"/>
                <a:cs typeface="Bitstream Charter"/>
              </a:rPr>
              <a:t>Facilitator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DAF305-8CC8-4770-861A-44EC2FFD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57625"/>
            <a:ext cx="2571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Raju Bhatt</a:t>
            </a:r>
          </a:p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Global Social Witnessing and AI4Peace perspective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B1BF1-78A7-46AA-BB52-F4617C5B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143250"/>
            <a:ext cx="30480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BB43E6-726F-4545-9E41-E2060464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909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Contributors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B43769-1862-4F2E-9500-FDC68595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857625"/>
            <a:ext cx="2571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4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In-person Summit participants with lived, professional, philanthropic, or community experience connected to South Asia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DE8F2-3C05-4157-B660-6607EC88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43250"/>
            <a:ext cx="30480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0F548-2130-4147-8EC4-71953EBF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909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60214-4EE7-4FFE-B851-292F5590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857625"/>
            <a:ext cx="2571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42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Diaspora leaders and philanthropists who can help carry the conversation into future relationships and funding choices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782918-6A55-4720-95B9-1F8B9996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0" i="1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3616B"/>
                </a:solidFill>
                <a:latin typeface="Bitstream Charter"/>
                <a:ea typeface="Bitstream Charter"/>
                <a:cs typeface="Bitstream Charter"/>
              </a:rPr>
              <a:t>All proposed contributors must be confirmed as registered, in-person participants before submission.</a:t>
            </a:r>
          </a:p>
        </p:txBody>
      </p:sp>
    </p:spTree>
    <p:extLst>
      <p:ext uri="{BB962C8B-B14F-4D97-AF65-F5344CB8AC3E}">
        <p14:creationId xmlns:p14="http://schemas.microsoft.com/office/powerpoint/2010/main" val="6350706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6F0B48-082C-4522-B0EA-EFCE4121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F3A6C-E855-499F-85B5-7FA6B16F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WHY VOTE FOR THIS PROPOSAL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4574E-485E-43AC-82EA-93B34647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What participants will take away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78A71-6F55-439F-B0C0-49DF364B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9545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A facilitated conversation that makes a difficult issue possible to approach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B5751-0558-439B-8828-14E12DF8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47950"/>
            <a:ext cx="1143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CF5DD-4AD9-492B-8A82-70AE6D6D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657475"/>
            <a:ext cx="1504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029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Listen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BAB4A-6E91-407F-A0A0-B56F576B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638425"/>
            <a:ext cx="8334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Hear South Asian and diaspora perspectives with care, including the need for Kashmiri voices in shaping their future.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AE943-BBBA-4B37-B24D-70B1C954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1143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5137C-4FF0-41EA-976F-641A9D60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95675"/>
            <a:ext cx="1504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029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Reflect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325707-81E2-400A-B439-4924CD2A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476625"/>
            <a:ext cx="8334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Notice what changes when we make room for lived experience before proposing solutions.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56D7F-18D9-44C9-87E9-E8174F3A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24350"/>
            <a:ext cx="1143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7A8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7F64B-F382-4622-982C-C83570FC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333875"/>
            <a:ext cx="1504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029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F7A8C"/>
                </a:solidFill>
                <a:latin typeface="Bitstream Charter"/>
                <a:ea typeface="Bitstream Charter"/>
                <a:cs typeface="Bitstream Charter"/>
              </a:rPr>
              <a:t>Act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8939C-07EF-4744-AFAE-9891217E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314825"/>
            <a:ext cx="8334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Name one relationship or practical question to pursue after the Summit, with philanthropy supporting the 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8F87BC-2C5B-42C8-AE01-950591E1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29250"/>
            <a:ext cx="10572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0A5FC-6CFA-4DA1-80A8-39D5B67A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578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2304A"/>
                </a:solidFill>
                <a:latin typeface="Bitstream Charter"/>
                <a:ea typeface="Bitstream Charter"/>
                <a:cs typeface="Bitstream Charter"/>
              </a:rPr>
              <a:t>Vote for a session where the diaspora can listen, connect, and consider what peacebuilding needs next.</a:t>
            </a:r>
          </a:p>
        </p:txBody>
      </p:sp>
    </p:spTree>
    <p:extLst>
      <p:ext uri="{BB962C8B-B14F-4D97-AF65-F5344CB8AC3E}">
        <p14:creationId xmlns:p14="http://schemas.microsoft.com/office/powerpoint/2010/main" val="18868236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2026-09-24T22:38:32.7740000Z</dcterms:created>
  <dcterms:modified xsi:type="dcterms:W3CDTF">2026-09-24T22:38:32.7740000Z</dcterms:modified>
</coreProperties>
</file>